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75" r:id="rId6"/>
    <p:sldId id="266" r:id="rId7"/>
    <p:sldId id="267" r:id="rId8"/>
    <p:sldId id="260" r:id="rId9"/>
    <p:sldId id="271" r:id="rId10"/>
    <p:sldId id="268" r:id="rId11"/>
    <p:sldId id="261" r:id="rId12"/>
    <p:sldId id="262" r:id="rId13"/>
    <p:sldId id="263" r:id="rId14"/>
    <p:sldId id="264" r:id="rId15"/>
    <p:sldId id="265" r:id="rId16"/>
    <p:sldId id="272" r:id="rId17"/>
    <p:sldId id="273" r:id="rId18"/>
    <p:sldId id="274" r:id="rId19"/>
    <p:sldId id="278" r:id="rId20"/>
    <p:sldId id="279" r:id="rId21"/>
    <p:sldId id="276" r:id="rId22"/>
    <p:sldId id="269" r:id="rId23"/>
    <p:sldId id="277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E2E"/>
    <a:srgbClr val="FF0000"/>
    <a:srgbClr val="660066"/>
    <a:srgbClr val="FF33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Ισοσκελές τρίγωνο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BB4980A-1397-4C97-A6F6-9E3AA2CCEC0D}" type="datetimeFigureOut">
              <a:rPr lang="el-GR" smtClean="0"/>
              <a:pPr/>
              <a:t>27/1/2014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4A25F68-33BE-44A1-9FD2-3EDDD8822D3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980A-1397-4C97-A6F6-9E3AA2CCEC0D}" type="datetimeFigureOut">
              <a:rPr lang="el-GR" smtClean="0"/>
              <a:pPr/>
              <a:t>27/1/2014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25F68-33BE-44A1-9FD2-3EDDD8822D3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980A-1397-4C97-A6F6-9E3AA2CCEC0D}" type="datetimeFigureOut">
              <a:rPr lang="el-GR" smtClean="0"/>
              <a:pPr/>
              <a:t>27/1/2014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25F68-33BE-44A1-9FD2-3EDDD8822D3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BB4980A-1397-4C97-A6F6-9E3AA2CCEC0D}" type="datetimeFigureOut">
              <a:rPr lang="el-GR" smtClean="0"/>
              <a:pPr/>
              <a:t>27/1/2014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25F68-33BE-44A1-9FD2-3EDDD8822D3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 τρίγωνο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Ισοσκελές τρίγωνο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BB4980A-1397-4C97-A6F6-9E3AA2CCEC0D}" type="datetimeFigureOut">
              <a:rPr lang="el-GR" smtClean="0"/>
              <a:pPr/>
              <a:t>27/1/2014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4A25F68-33BE-44A1-9FD2-3EDDD8822D3D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BB4980A-1397-4C97-A6F6-9E3AA2CCEC0D}" type="datetimeFigureOut">
              <a:rPr lang="el-GR" smtClean="0"/>
              <a:pPr/>
              <a:t>27/1/2014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4A25F68-33BE-44A1-9FD2-3EDDD8822D3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BB4980A-1397-4C97-A6F6-9E3AA2CCEC0D}" type="datetimeFigureOut">
              <a:rPr lang="el-GR" smtClean="0"/>
              <a:pPr/>
              <a:t>27/1/2014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4A25F68-33BE-44A1-9FD2-3EDDD8822D3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980A-1397-4C97-A6F6-9E3AA2CCEC0D}" type="datetimeFigureOut">
              <a:rPr lang="el-GR" smtClean="0"/>
              <a:pPr/>
              <a:t>27/1/2014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25F68-33BE-44A1-9FD2-3EDDD8822D3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BB4980A-1397-4C97-A6F6-9E3AA2CCEC0D}" type="datetimeFigureOut">
              <a:rPr lang="el-GR" smtClean="0"/>
              <a:pPr/>
              <a:t>27/1/2014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4A25F68-33BE-44A1-9FD2-3EDDD8822D3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BB4980A-1397-4C97-A6F6-9E3AA2CCEC0D}" type="datetimeFigureOut">
              <a:rPr lang="el-GR" smtClean="0"/>
              <a:pPr/>
              <a:t>27/1/2014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4A25F68-33BE-44A1-9FD2-3EDDD8822D3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BB4980A-1397-4C97-A6F6-9E3AA2CCEC0D}" type="datetimeFigureOut">
              <a:rPr lang="el-GR" smtClean="0"/>
              <a:pPr/>
              <a:t>27/1/2014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4A25F68-33BE-44A1-9FD2-3EDDD8822D3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 τρίγωνο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BB4980A-1397-4C97-A6F6-9E3AA2CCEC0D}" type="datetimeFigureOut">
              <a:rPr lang="el-GR" smtClean="0"/>
              <a:pPr/>
              <a:t>27/1/2014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4A25F68-33BE-44A1-9FD2-3EDDD8822D3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tness.gr/" TargetMode="External"/><Relationship Id="rId2" Type="http://schemas.openxmlformats.org/officeDocument/2006/relationships/hyperlink" Target="http://www.infofitness.gr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062912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</a:t>
            </a:r>
            <a:r>
              <a:rPr lang="el-GR" baseline="30000" dirty="0" smtClean="0"/>
              <a:t>ο</a:t>
            </a:r>
            <a:r>
              <a:rPr lang="el-GR" dirty="0" smtClean="0"/>
              <a:t> Λύκειο Ευκαρπίας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sz="3200" dirty="0" smtClean="0"/>
              <a:t>Ερευνητική Εργασία ( Α2)</a:t>
            </a:r>
            <a:endParaRPr lang="el-GR" sz="32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75656" y="2204864"/>
            <a:ext cx="6400800" cy="1752600"/>
          </a:xfrm>
        </p:spPr>
        <p:txBody>
          <a:bodyPr/>
          <a:lstStyle/>
          <a:p>
            <a:r>
              <a:rPr lang="el-GR" dirty="0" smtClean="0">
                <a:solidFill>
                  <a:schemeClr val="accent4">
                    <a:lumMod val="50000"/>
                  </a:schemeClr>
                </a:solidFill>
              </a:rPr>
              <a:t>Θέμα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el-GR" dirty="0" smtClean="0">
                <a:solidFill>
                  <a:schemeClr val="accent4">
                    <a:lumMod val="50000"/>
                  </a:schemeClr>
                </a:solidFill>
              </a:rPr>
              <a:t>Υπολογισμός της έντασης και ζώνες αερόβιας άσκησης.</a:t>
            </a: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l-GR" dirty="0" smtClean="0"/>
          </a:p>
        </p:txBody>
      </p:sp>
      <p:sp>
        <p:nvSpPr>
          <p:cNvPr id="4" name="3 - Ορθογώνιο"/>
          <p:cNvSpPr/>
          <p:nvPr/>
        </p:nvSpPr>
        <p:spPr>
          <a:xfrm>
            <a:off x="4678893" y="5903893"/>
            <a:ext cx="375776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l-GR" sz="2800" b="1" cap="all" dirty="0" smtClean="0">
                <a:ln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ΑΠ</a:t>
            </a:r>
            <a:r>
              <a:rPr lang="en-US" sz="2800" b="1" cap="all" dirty="0" smtClean="0">
                <a:ln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o</a:t>
            </a:r>
            <a:r>
              <a:rPr lang="el-GR" sz="2800" b="1" cap="all" dirty="0" smtClean="0">
                <a:ln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 ΤΗΝ ΟΜΑΔΑ </a:t>
            </a:r>
            <a:endParaRPr lang="en-US" sz="2800" b="1" cap="all" dirty="0" smtClean="0">
              <a:ln/>
              <a:solidFill>
                <a:schemeClr val="bg1">
                  <a:lumMod val="95000"/>
                  <a:lumOff val="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</a:endParaRPr>
          </a:p>
          <a:p>
            <a:pPr algn="ctr"/>
            <a:r>
              <a:rPr lang="en-US" sz="2800" b="1" cap="all" dirty="0" smtClean="0">
                <a:ln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FITNESS TEAM</a:t>
            </a:r>
            <a:endParaRPr lang="el-GR" sz="2800" b="1" cap="all" spc="0" dirty="0">
              <a:ln/>
              <a:solidFill>
                <a:schemeClr val="bg1">
                  <a:lumMod val="95000"/>
                  <a:lumOff val="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5" name="4 - Εικόνα" descr="1192445064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573016"/>
            <a:ext cx="3528392" cy="222083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00166" y="2714620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Σκεφτείτε  ποιος είναι ο στόχος σας και μελετήστε τις ζώνες αεροβίωσης για άριστα αποτελέσματα.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14348" y="1857364"/>
            <a:ext cx="8229600" cy="1211596"/>
          </a:xfrm>
        </p:spPr>
        <p:txBody>
          <a:bodyPr/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Καρδιακοί </a:t>
            </a:r>
            <a:r>
              <a:rPr lang="el-GR" b="1" dirty="0" smtClean="0">
                <a:solidFill>
                  <a:srgbClr val="FF0000"/>
                </a:solidFill>
              </a:rPr>
              <a:t>σφυγμοί στο  </a:t>
            </a:r>
            <a:r>
              <a:rPr lang="el-GR" b="1" dirty="0" smtClean="0">
                <a:solidFill>
                  <a:srgbClr val="FF0000"/>
                </a:solidFill>
              </a:rPr>
              <a:t>50-60</a:t>
            </a:r>
            <a:r>
              <a:rPr lang="el-GR" b="1" dirty="0" smtClean="0">
                <a:solidFill>
                  <a:srgbClr val="FF0000"/>
                </a:solidFill>
              </a:rPr>
              <a:t>% της ΜΚΣ </a:t>
            </a:r>
            <a:r>
              <a:rPr lang="el-GR" dirty="0" smtClean="0">
                <a:solidFill>
                  <a:srgbClr val="FF0000"/>
                </a:solidFill>
              </a:rPr>
              <a:t>Μέγιστη </a:t>
            </a:r>
            <a:r>
              <a:rPr lang="el-GR" dirty="0" smtClean="0">
                <a:solidFill>
                  <a:srgbClr val="FF0000"/>
                </a:solidFill>
              </a:rPr>
              <a:t>Καρδιακή Συχνότητα)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Η ένταση αυτή συστήνεται σε αγύμναστους η ανθρώπους της τρίτης ηλικίας, αφού είναι το επίπεδο εκκίνησης της αερόβιας </a:t>
            </a:r>
            <a:r>
              <a:rPr lang="el-GR" dirty="0" smtClean="0"/>
              <a:t>δραστηριότητας</a:t>
            </a:r>
          </a:p>
          <a:p>
            <a:r>
              <a:rPr lang="el-GR" dirty="0" smtClean="0"/>
              <a:t> Απαραίτητη </a:t>
            </a:r>
            <a:r>
              <a:rPr lang="el-GR" dirty="0" smtClean="0"/>
              <a:t>προϋπόθεση αυτής της έντασης είναι η χρονική παράταση της προπόνησης. </a:t>
            </a:r>
            <a:br>
              <a:rPr lang="el-GR" dirty="0" smtClean="0"/>
            </a:br>
            <a:endParaRPr lang="de-DE" dirty="0"/>
          </a:p>
        </p:txBody>
      </p:sp>
      <p:pic>
        <p:nvPicPr>
          <p:cNvPr id="4" name="3 - Εικόνα" descr="assets_LARGE_t_213761_541137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4143380"/>
            <a:ext cx="3571900" cy="2500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71472" y="285728"/>
            <a:ext cx="8229600" cy="4572000"/>
          </a:xfrm>
        </p:spPr>
        <p:txBody>
          <a:bodyPr>
            <a:normAutofit/>
          </a:bodyPr>
          <a:lstStyle/>
          <a:p>
            <a:pPr lvl="2"/>
            <a:r>
              <a:rPr lang="el-GR" b="1" dirty="0" smtClean="0">
                <a:solidFill>
                  <a:srgbClr val="FF0000"/>
                </a:solidFill>
              </a:rPr>
              <a:t>Καρδιακοί σφυγμοί στο 60-70% της Μ.Κ.Σ.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Η ένταση αυτή συστήνεται για λίγο πιο </a:t>
            </a:r>
            <a:endParaRPr lang="el-GR" dirty="0" smtClean="0"/>
          </a:p>
          <a:p>
            <a:pPr lvl="2"/>
            <a:r>
              <a:rPr lang="el-GR" dirty="0" smtClean="0"/>
              <a:t>γυμνασμένα </a:t>
            </a:r>
            <a:r>
              <a:rPr lang="el-GR" dirty="0" smtClean="0"/>
              <a:t>άτομα και είναι το ελάχιστο κατώφλι της αερόβιας άσκησης. </a:t>
            </a:r>
            <a:endParaRPr lang="el-GR" dirty="0" smtClean="0"/>
          </a:p>
          <a:p>
            <a:pPr lvl="2"/>
            <a:r>
              <a:rPr lang="el-GR" dirty="0" smtClean="0"/>
              <a:t>Χρησιμοποιώντας </a:t>
            </a:r>
            <a:r>
              <a:rPr lang="el-GR" dirty="0" smtClean="0"/>
              <a:t>την συγκεκριμένη ένταση επιτυγχάνετε τον έλεγχο του βάρους σας καθώς επίσης και </a:t>
            </a:r>
            <a:r>
              <a:rPr lang="el-GR" dirty="0" smtClean="0">
                <a:solidFill>
                  <a:srgbClr val="0070C0"/>
                </a:solidFill>
              </a:rPr>
              <a:t>την μείωση του σωματικού λίπους.</a:t>
            </a:r>
            <a:r>
              <a:rPr lang="el-GR" dirty="0" smtClean="0"/>
              <a:t/>
            </a:r>
            <a:br>
              <a:rPr lang="el-GR" dirty="0" smtClean="0"/>
            </a:br>
            <a:endParaRPr lang="de-DE" dirty="0"/>
          </a:p>
        </p:txBody>
      </p:sp>
      <p:pic>
        <p:nvPicPr>
          <p:cNvPr id="4" name="3 - Εικόνα" descr="exercisecla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4000504"/>
            <a:ext cx="4357686" cy="2694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4572000"/>
          </a:xfrm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Καρδιακοί σφυγμοί </a:t>
            </a:r>
            <a:r>
              <a:rPr lang="el-GR" b="1" dirty="0" smtClean="0">
                <a:solidFill>
                  <a:srgbClr val="FF0000"/>
                </a:solidFill>
              </a:rPr>
              <a:t>στο 70-80</a:t>
            </a:r>
            <a:r>
              <a:rPr lang="el-GR" b="1" dirty="0" smtClean="0">
                <a:solidFill>
                  <a:srgbClr val="FF0000"/>
                </a:solidFill>
              </a:rPr>
              <a:t>% </a:t>
            </a:r>
            <a:r>
              <a:rPr lang="el-GR" b="1" dirty="0" err="1" smtClean="0">
                <a:solidFill>
                  <a:srgbClr val="FF0000"/>
                </a:solidFill>
              </a:rPr>
              <a:t>τηςΜ.Κ.Σ</a:t>
            </a:r>
            <a:r>
              <a:rPr lang="el-GR" b="1" dirty="0" smtClean="0"/>
              <a:t>.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Η ένταση αυτή συστήνεται για γυμνασμένα άτομα και έχει αερόβια αποτελέσματα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 smtClean="0"/>
              <a:t>Βελτιώνεται η αντοχή</a:t>
            </a:r>
            <a:br>
              <a:rPr lang="el-GR" dirty="0" smtClean="0"/>
            </a:br>
            <a:endParaRPr lang="de-DE" dirty="0"/>
          </a:p>
        </p:txBody>
      </p:sp>
      <p:pic>
        <p:nvPicPr>
          <p:cNvPr id="4" name="3 - Εικόνα" descr="running-300x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3429000"/>
            <a:ext cx="4572032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214290"/>
            <a:ext cx="8229600" cy="4572000"/>
          </a:xfrm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Καρδιακοί σφυγμοί 80-90% </a:t>
            </a:r>
            <a:r>
              <a:rPr lang="el-GR" b="1" dirty="0" smtClean="0">
                <a:solidFill>
                  <a:srgbClr val="FF0000"/>
                </a:solidFill>
              </a:rPr>
              <a:t> της Μ.Κ.Σ</a:t>
            </a:r>
            <a:r>
              <a:rPr lang="el-GR" b="1" dirty="0" smtClean="0"/>
              <a:t>.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Η ένταση αυτή συστήνεται για πολύ γυμνασμένα άτομα αφού είναι βάρια προπόνηση ανάμεσα στην αερόβια και αναερόβια φάση. </a:t>
            </a:r>
            <a:endParaRPr lang="el-GR" dirty="0" smtClean="0"/>
          </a:p>
          <a:p>
            <a:r>
              <a:rPr lang="el-GR" dirty="0" smtClean="0"/>
              <a:t>Σε </a:t>
            </a:r>
            <a:r>
              <a:rPr lang="el-GR" dirty="0" smtClean="0"/>
              <a:t>θεωρητικό επίπεδο έχουμε την μεγιστοποίηση της θερμιδικής καύσης ανά λεπτό.</a:t>
            </a:r>
            <a:br>
              <a:rPr lang="el-GR" dirty="0" smtClean="0"/>
            </a:br>
            <a:endParaRPr lang="de-DE" dirty="0"/>
          </a:p>
        </p:txBody>
      </p:sp>
      <p:pic>
        <p:nvPicPr>
          <p:cNvPr id="4" name="3 - Εικόνα" descr="shutterstock_37824832-1024x8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3786190"/>
            <a:ext cx="3374559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285860"/>
            <a:ext cx="5786478" cy="4572000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Καρδιακοί σφυγμοί 90-100% Μ.Κ.Σ.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Τέλος με αυτήν την ένταση προπονούνται αθλητές </a:t>
            </a:r>
            <a:r>
              <a:rPr lang="el-GR" dirty="0" smtClean="0"/>
              <a:t>που</a:t>
            </a:r>
          </a:p>
          <a:p>
            <a:r>
              <a:rPr lang="el-GR" dirty="0" smtClean="0"/>
              <a:t>Κάνουν πρωταθλητισμό.</a:t>
            </a:r>
            <a:r>
              <a:rPr lang="el-GR" dirty="0" smtClean="0"/>
              <a:t>   </a:t>
            </a:r>
            <a:r>
              <a:rPr lang="el-GR" dirty="0" smtClean="0"/>
              <a:t>Είναι προπόνηση κοντά στο μέγιστο και ενεργοποιείται </a:t>
            </a:r>
            <a:r>
              <a:rPr lang="el-GR" dirty="0" smtClean="0"/>
              <a:t> ο </a:t>
            </a:r>
            <a:r>
              <a:rPr lang="el-GR" dirty="0" smtClean="0"/>
              <a:t>αναερόβιος μηχανισμός παρά ο αερόβιος. </a:t>
            </a:r>
          </a:p>
          <a:p>
            <a:endParaRPr lang="de-DE" dirty="0"/>
          </a:p>
        </p:txBody>
      </p:sp>
      <p:pic>
        <p:nvPicPr>
          <p:cNvPr id="4" name="3 - Εικόνα" descr="tim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785794"/>
            <a:ext cx="2811429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Υπολογισμός της έντασης.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1928802"/>
            <a:ext cx="8229600" cy="5883328"/>
          </a:xfrm>
        </p:spPr>
        <p:txBody>
          <a:bodyPr>
            <a:normAutofit/>
          </a:bodyPr>
          <a:lstStyle/>
          <a:p>
            <a:r>
              <a:rPr lang="el-GR" dirty="0" smtClean="0"/>
              <a:t>Αρχικά αφαιρέστε </a:t>
            </a:r>
            <a:r>
              <a:rPr lang="el-GR" dirty="0" smtClean="0"/>
              <a:t> </a:t>
            </a:r>
            <a:r>
              <a:rPr lang="el-GR" dirty="0" smtClean="0"/>
              <a:t>από την Μέγιστη Καρδιακή </a:t>
            </a:r>
            <a:r>
              <a:rPr lang="el-GR" dirty="0" smtClean="0"/>
              <a:t>Συχνότητα την ελάχιστη καρδιακή συχνότητα.</a:t>
            </a:r>
          </a:p>
          <a:p>
            <a:pPr lvl="8"/>
            <a:r>
              <a:rPr lang="el-GR" dirty="0" smtClean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4000" dirty="0" smtClean="0">
                <a:solidFill>
                  <a:srgbClr val="FF0000"/>
                </a:solidFill>
                <a:latin typeface="Arial Black" pitchFamily="34" charset="0"/>
              </a:rPr>
              <a:t>Μ.Κ.Σ.– Κ.Σ.Η. = Ν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Στη συνέχεια..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71472" y="1285860"/>
            <a:ext cx="8229600" cy="4572000"/>
          </a:xfrm>
        </p:spPr>
        <p:txBody>
          <a:bodyPr/>
          <a:lstStyle/>
          <a:p>
            <a:r>
              <a:rPr lang="el-GR" dirty="0" smtClean="0"/>
              <a:t> Πολλαπλασιάστε το νέο υπόλοιπο με το 0,60 ή με το 0,85.</a:t>
            </a:r>
            <a:br>
              <a:rPr lang="el-GR" dirty="0" smtClean="0"/>
            </a:br>
            <a:r>
              <a:rPr lang="el-GR" dirty="0" smtClean="0"/>
              <a:t>Το 0,60 είναι το 60% του Κατώτατου Ορίου της Καρδιακής Συχνότητας Προπόνησης.</a:t>
            </a:r>
          </a:p>
          <a:p>
            <a:r>
              <a:rPr lang="el-GR" b="1" dirty="0" smtClean="0">
                <a:solidFill>
                  <a:srgbClr val="FF0000"/>
                </a:solidFill>
              </a:rPr>
              <a:t>N x 0,60 = y</a:t>
            </a:r>
          </a:p>
          <a:p>
            <a:r>
              <a:rPr lang="el-GR" dirty="0" smtClean="0"/>
              <a:t>Το 0,85 είναι το 85% Ανώτατου Ορίου της Καρδιακής Συχνότητας Προπόνησης .</a:t>
            </a:r>
          </a:p>
          <a:p>
            <a:r>
              <a:rPr lang="el-GR" b="1" dirty="0" smtClean="0">
                <a:solidFill>
                  <a:srgbClr val="FF0000"/>
                </a:solidFill>
              </a:rPr>
              <a:t>N x 0,85 = z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8841160" cy="6858000"/>
          </a:xfrm>
        </p:spPr>
        <p:txBody>
          <a:bodyPr>
            <a:normAutofit fontScale="77500" lnSpcReduction="20000"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 Τέλος προσθέστε την Καρδιακή Συχνότητα Ηρεμίας στο αποτέλεσμα που πρόεκυψε από την πράξη του πολλαπλασιασμού με το 0,60 ή με το 0,85. </a:t>
            </a:r>
          </a:p>
          <a:p>
            <a:r>
              <a:rPr lang="el-GR" b="1" dirty="0" smtClean="0">
                <a:solidFill>
                  <a:srgbClr val="FF0000"/>
                </a:solidFill>
              </a:rPr>
              <a:t>Κ.Σ.Η.+ y= L Κατώτατο Όριο Καρδιακής Συχνότητας Προπόνησης</a:t>
            </a:r>
          </a:p>
          <a:p>
            <a:r>
              <a:rPr lang="el-GR" b="1" dirty="0" smtClean="0">
                <a:solidFill>
                  <a:srgbClr val="FF0000"/>
                </a:solidFill>
              </a:rPr>
              <a:t>Κ.Σ.Η.+ z = H Ανώτατο Όριο Καρδιακής Συχνότητας Προπόνησης.</a:t>
            </a:r>
          </a:p>
          <a:p>
            <a:r>
              <a:rPr lang="el-GR" b="1" dirty="0" smtClean="0"/>
              <a:t>Παράδειγμα</a:t>
            </a:r>
            <a:br>
              <a:rPr lang="el-GR" b="1" dirty="0" smtClean="0"/>
            </a:br>
            <a:r>
              <a:rPr lang="el-GR" b="1" dirty="0" smtClean="0"/>
              <a:t>Για άνδρα ηλικίας 30 ετών και Καρδιακό Σφυγμό Ηρεμίας 65 υπολογίζουμε:</a:t>
            </a:r>
          </a:p>
          <a:p>
            <a:r>
              <a:rPr lang="el-GR" b="1" dirty="0" smtClean="0"/>
              <a:t>220 – Ηλικία = Μ.Κ.Σ.</a:t>
            </a:r>
            <a:br>
              <a:rPr lang="el-GR" b="1" dirty="0" smtClean="0"/>
            </a:br>
            <a:r>
              <a:rPr lang="el-GR" b="1" dirty="0" smtClean="0"/>
              <a:t>220 – 30 = 190</a:t>
            </a:r>
          </a:p>
          <a:p>
            <a:r>
              <a:rPr lang="el-GR" b="1" dirty="0" smtClean="0"/>
              <a:t>Μ.Κ.Σ.– Κ.Σ.Η. = Ν</a:t>
            </a:r>
            <a:br>
              <a:rPr lang="el-GR" b="1" dirty="0" smtClean="0"/>
            </a:br>
            <a:r>
              <a:rPr lang="el-GR" b="1" dirty="0" smtClean="0"/>
              <a:t>190 – 65 = 125</a:t>
            </a:r>
          </a:p>
          <a:p>
            <a:r>
              <a:rPr lang="el-GR" b="1" dirty="0" smtClean="0"/>
              <a:t>N x 0,60 = y</a:t>
            </a:r>
            <a:br>
              <a:rPr lang="el-GR" b="1" dirty="0" smtClean="0"/>
            </a:br>
            <a:r>
              <a:rPr lang="el-GR" b="1" dirty="0" smtClean="0"/>
              <a:t>125 Χ 0,60 =75 Κατώτατο Όριο Κ.Σ.Π.</a:t>
            </a:r>
            <a:br>
              <a:rPr lang="el-GR" b="1" dirty="0" smtClean="0"/>
            </a:br>
            <a:r>
              <a:rPr lang="el-GR" b="1" dirty="0" smtClean="0"/>
              <a:t>N x 0,85 = z</a:t>
            </a:r>
            <a:br>
              <a:rPr lang="el-GR" b="1" dirty="0" smtClean="0"/>
            </a:br>
            <a:r>
              <a:rPr lang="el-GR" b="1" dirty="0" smtClean="0"/>
              <a:t>125 Χ 0,85 =106 Ανώτατο Όριο Κ.Σ.Π.</a:t>
            </a:r>
          </a:p>
          <a:p>
            <a:r>
              <a:rPr lang="el-GR" b="1" dirty="0" smtClean="0"/>
              <a:t>Κ.Σ.Η.+ y = L</a:t>
            </a:r>
            <a:br>
              <a:rPr lang="el-GR" b="1" dirty="0" smtClean="0"/>
            </a:br>
            <a:r>
              <a:rPr lang="el-GR" b="1" dirty="0" smtClean="0"/>
              <a:t>65 + 75= 140 Σφυγμοί - Κατώτατο Όριο Κ.Σ.Π.</a:t>
            </a:r>
            <a:br>
              <a:rPr lang="el-GR" b="1" dirty="0" smtClean="0"/>
            </a:br>
            <a:r>
              <a:rPr lang="el-GR" b="1" dirty="0" smtClean="0"/>
              <a:t>Κ.Σ.Η.+ z = H</a:t>
            </a:r>
            <a:br>
              <a:rPr lang="el-GR" b="1" dirty="0" smtClean="0"/>
            </a:br>
            <a:r>
              <a:rPr lang="el-GR" b="1" dirty="0" smtClean="0"/>
              <a:t>65 + 106 = 171 Σφυγμοί - Ανώτατο Όριο Κ.Σ.Π.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4 - Θέση περιεχομένου" descr="P10100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924944"/>
            <a:ext cx="4800531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- Εικόνα" descr="P10100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548680"/>
            <a:ext cx="4082226" cy="3097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- Ορθογώνιο"/>
          <p:cNvSpPr/>
          <p:nvPr/>
        </p:nvSpPr>
        <p:spPr>
          <a:xfrm>
            <a:off x="0" y="764704"/>
            <a:ext cx="42484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l-GR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Αξιολόγηση αντοχής</a:t>
            </a:r>
            <a:endParaRPr lang="el-GR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4382685" y="2967335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endParaRPr lang="el-GR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3" name="12 - Ορθογώνιο"/>
          <p:cNvSpPr/>
          <p:nvPr/>
        </p:nvSpPr>
        <p:spPr>
          <a:xfrm rot="10800000" flipV="1">
            <a:off x="5364087" y="3890664"/>
            <a:ext cx="333420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l-GR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σ</a:t>
            </a:r>
            <a:r>
              <a:rPr lang="el-GR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την αυλή του σχολείου</a:t>
            </a:r>
            <a:endParaRPr lang="el-GR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FITNESS TEAM:</a:t>
            </a:r>
            <a:br>
              <a:rPr lang="en-US" dirty="0" smtClean="0"/>
            </a:br>
            <a:r>
              <a:rPr lang="el-GR" dirty="0" err="1" smtClean="0"/>
              <a:t>Κυφωνίδου</a:t>
            </a:r>
            <a:r>
              <a:rPr lang="el-GR" dirty="0" smtClean="0"/>
              <a:t> Μαρία-Αλεξία</a:t>
            </a:r>
            <a:br>
              <a:rPr lang="el-GR" dirty="0" smtClean="0"/>
            </a:br>
            <a:r>
              <a:rPr lang="el-GR" dirty="0" err="1" smtClean="0"/>
              <a:t>Λιουτά</a:t>
            </a:r>
            <a:r>
              <a:rPr lang="el-GR" dirty="0" smtClean="0"/>
              <a:t> Ελένη</a:t>
            </a:r>
            <a:br>
              <a:rPr lang="el-GR" dirty="0" smtClean="0"/>
            </a:br>
            <a:r>
              <a:rPr lang="el-GR" dirty="0" smtClean="0"/>
              <a:t>Ρέντα Λεμονιά</a:t>
            </a:r>
            <a:br>
              <a:rPr lang="el-GR" dirty="0" smtClean="0"/>
            </a:br>
            <a:r>
              <a:rPr lang="el-GR" dirty="0" err="1" smtClean="0"/>
              <a:t>Τσουκαλίδης</a:t>
            </a:r>
            <a:r>
              <a:rPr lang="el-GR" dirty="0" smtClean="0"/>
              <a:t> Ανδρέας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1412776"/>
            <a:ext cx="8229600" cy="4572000"/>
          </a:xfrm>
        </p:spPr>
        <p:txBody>
          <a:bodyPr/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P10101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692696"/>
            <a:ext cx="4896544" cy="3672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- Εικόνα" descr="P1010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780928"/>
            <a:ext cx="4010788" cy="3008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- Ορθογώνιο"/>
          <p:cNvSpPr/>
          <p:nvPr/>
        </p:nvSpPr>
        <p:spPr>
          <a:xfrm>
            <a:off x="0" y="5733256"/>
            <a:ext cx="6963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Στο </a:t>
            </a:r>
            <a:r>
              <a:rPr lang="el-GR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γυμναστηριο</a:t>
            </a:r>
            <a:r>
              <a:rPr lang="el-G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ΒΙΒΛΙΟΓΡΑΦΙΑ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2286000"/>
            <a:ext cx="8229600" cy="45720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EE8E2E"/>
                </a:solidFill>
                <a:hlinkClick r:id="rId2"/>
              </a:rPr>
              <a:t>WWW.INFOFITNESS.GR</a:t>
            </a:r>
            <a:endParaRPr lang="en-US" dirty="0" smtClean="0">
              <a:solidFill>
                <a:srgbClr val="EE8E2E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EE8E2E"/>
                </a:solidFill>
                <a:hlinkClick r:id="rId3"/>
              </a:rPr>
              <a:t>WWW.FITNESS.GR</a:t>
            </a:r>
            <a:endParaRPr lang="el-GR" dirty="0" smtClean="0">
              <a:solidFill>
                <a:srgbClr val="EE8E2E"/>
              </a:solidFill>
            </a:endParaRPr>
          </a:p>
          <a:p>
            <a:pPr algn="ctr">
              <a:buNone/>
            </a:pPr>
            <a:r>
              <a:rPr lang="el-GR" u="sng" dirty="0" smtClean="0">
                <a:solidFill>
                  <a:srgbClr val="EE8E2E"/>
                </a:solidFill>
              </a:rPr>
              <a:t>ΒΙΒΛΙΟ: ΑΘΛΗΤΙΚΕΣ ΜΕΤΡΗΣΕΙΣ </a:t>
            </a:r>
          </a:p>
          <a:p>
            <a:pPr algn="ctr">
              <a:buNone/>
            </a:pPr>
            <a:r>
              <a:rPr lang="el-GR" u="sng" dirty="0" smtClean="0">
                <a:solidFill>
                  <a:srgbClr val="EE8E2E"/>
                </a:solidFill>
              </a:rPr>
              <a:t>Κ.ΚΑΠΡΙΤΣΗΣ</a:t>
            </a:r>
            <a:endParaRPr lang="en-US" u="sng" dirty="0" smtClean="0">
              <a:solidFill>
                <a:srgbClr val="EE8E2E"/>
              </a:solidFill>
            </a:endParaRP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00298" y="2357430"/>
            <a:ext cx="8229600" cy="1399032"/>
          </a:xfrm>
        </p:spPr>
        <p:txBody>
          <a:bodyPr/>
          <a:lstStyle/>
          <a:p>
            <a:r>
              <a:rPr lang="en-US" dirty="0" smtClean="0"/>
              <a:t>T</a:t>
            </a:r>
            <a:r>
              <a:rPr lang="el-GR" dirty="0" smtClean="0"/>
              <a:t>ΕΛΟΣ!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3071810"/>
            <a:ext cx="8286808" cy="2500298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     </a:t>
            </a:r>
            <a:r>
              <a:rPr lang="el-GR" b="1" dirty="0" smtClean="0">
                <a:solidFill>
                  <a:srgbClr val="660066"/>
                </a:solidFill>
              </a:rPr>
              <a:t>ΕΥΧΑΡΙΣΤΟΥΜΕ ΓΙΑ ΤΗΝ ΠΡΟΣΟΧΗ ΣΑΣ</a:t>
            </a:r>
            <a:endParaRPr lang="el-GR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keep-calm-and-stay-healthy-20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53000" contrast="33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 descr="--1-59~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732342">
            <a:off x="332357" y="707107"/>
            <a:ext cx="4936246" cy="3288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- Εικόνα" descr="aerovia-askisi-lipos-240x1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49784">
            <a:off x="3336689" y="3012899"/>
            <a:ext cx="22860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- Εικόνα" descr="50685-532-11-960-599x3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04664"/>
            <a:ext cx="372426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- Εικόνα" descr="1293519662-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4293096"/>
            <a:ext cx="3346040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- Εικόνα" descr="gumnastiki_small-599x39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893813">
            <a:off x="4891062" y="4045381"/>
            <a:ext cx="3590014" cy="2391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/>
          <a:lstStyle/>
          <a:p>
            <a:pPr algn="ctr"/>
            <a:r>
              <a:rPr lang="el-GR" dirty="0" smtClean="0"/>
              <a:t>ΕΙΣΑΓΩΓΗ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72000"/>
          </a:xfrm>
        </p:spPr>
        <p:txBody>
          <a:bodyPr/>
          <a:lstStyle/>
          <a:p>
            <a:r>
              <a:rPr lang="el-GR" dirty="0" smtClean="0">
                <a:solidFill>
                  <a:schemeClr val="accent4">
                    <a:lumMod val="50000"/>
                  </a:schemeClr>
                </a:solidFill>
              </a:rPr>
              <a:t>Για να πετύχουμε τους </a:t>
            </a:r>
            <a:r>
              <a:rPr lang="el-GR" b="1" i="1" dirty="0" smtClean="0">
                <a:solidFill>
                  <a:schemeClr val="accent4">
                    <a:lumMod val="50000"/>
                  </a:schemeClr>
                </a:solidFill>
              </a:rPr>
              <a:t>στόχους</a:t>
            </a:r>
            <a:r>
              <a:rPr lang="el-GR" dirty="0" smtClean="0">
                <a:solidFill>
                  <a:schemeClr val="accent4">
                    <a:lumMod val="50000"/>
                  </a:schemeClr>
                </a:solidFill>
              </a:rPr>
              <a:t> μας σε σχέση με την αερόβια άσκηση(π.χ. καύση λίπους, βελτίωση γενικής αντοχής) πρέπει να γνωρίζουμε σε </a:t>
            </a:r>
            <a:r>
              <a:rPr lang="el-GR" dirty="0" smtClean="0">
                <a:solidFill>
                  <a:schemeClr val="accent4">
                    <a:lumMod val="50000"/>
                  </a:schemeClr>
                </a:solidFill>
              </a:rPr>
              <a:t>ποιά </a:t>
            </a:r>
            <a:r>
              <a:rPr lang="el-GR" dirty="0" smtClean="0">
                <a:solidFill>
                  <a:schemeClr val="accent4">
                    <a:lumMod val="50000"/>
                  </a:schemeClr>
                </a:solidFill>
              </a:rPr>
              <a:t>ένταση θα ασκηθούμε.</a:t>
            </a:r>
            <a:endParaRPr lang="el-GR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3 - Εικόνα" descr="dddddddddddddd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429000"/>
            <a:ext cx="4536504" cy="3007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399032"/>
          </a:xfrm>
        </p:spPr>
        <p:txBody>
          <a:bodyPr>
            <a:normAutofit fontScale="90000"/>
          </a:bodyPr>
          <a:lstStyle/>
          <a:p>
            <a:pPr lvl="0"/>
            <a:r>
              <a:rPr lang="el-GR" dirty="0" smtClean="0">
                <a:solidFill>
                  <a:schemeClr val="bg1"/>
                </a:solidFill>
              </a:rPr>
              <a:t>Τι είναι η ελάχιστη καρδιακή συχνότητα; </a:t>
            </a:r>
            <a:r>
              <a:rPr lang="en-US" dirty="0" smtClean="0">
                <a:solidFill>
                  <a:schemeClr val="bg1"/>
                </a:solidFill>
              </a:rPr>
              <a:t>: (</a:t>
            </a:r>
            <a:r>
              <a:rPr lang="el-GR" dirty="0" smtClean="0">
                <a:solidFill>
                  <a:schemeClr val="bg1"/>
                </a:solidFill>
              </a:rPr>
              <a:t>ΕΚΣ)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Είναι οι καρδιακοί μας </a:t>
            </a:r>
            <a:r>
              <a:rPr lang="el-GR" dirty="0" smtClean="0"/>
              <a:t>σφυγ</a:t>
            </a:r>
            <a:r>
              <a:rPr lang="el-GR" dirty="0" smtClean="0"/>
              <a:t>μοί στο  </a:t>
            </a:r>
            <a:r>
              <a:rPr lang="el-GR" dirty="0" smtClean="0"/>
              <a:t>λεπτό σε κατάσταση ηρεμίας.</a:t>
            </a:r>
            <a:r>
              <a:rPr lang="el-GR" dirty="0" smtClean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endParaRPr lang="de-DE" dirty="0"/>
          </a:p>
        </p:txBody>
      </p:sp>
      <p:pic>
        <p:nvPicPr>
          <p:cNvPr id="4" name="3 - Θέση περιεχομένου" descr="F:\μετρηση παλμων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73016"/>
            <a:ext cx="8229600" cy="2433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1399032"/>
          </a:xfrm>
        </p:spPr>
        <p:txBody>
          <a:bodyPr>
            <a:normAutofit fontScale="90000"/>
          </a:bodyPr>
          <a:lstStyle/>
          <a:p>
            <a:pPr lvl="0"/>
            <a:r>
              <a:rPr lang="el-GR" sz="3100" dirty="0" smtClean="0">
                <a:solidFill>
                  <a:schemeClr val="bg1"/>
                </a:solidFill>
              </a:rPr>
              <a:t>Τι είναι η Μέγιστη Καρδιακή Συχνότητα </a:t>
            </a:r>
            <a:r>
              <a:rPr lang="en-US" sz="3100" dirty="0" smtClean="0">
                <a:solidFill>
                  <a:schemeClr val="bg1"/>
                </a:solidFill>
                <a:sym typeface="Wingdings" pitchFamily="2" charset="2"/>
              </a:rPr>
              <a:t>: (</a:t>
            </a:r>
            <a:r>
              <a:rPr lang="el-GR" sz="3100" dirty="0" smtClean="0">
                <a:solidFill>
                  <a:schemeClr val="bg1"/>
                </a:solidFill>
                <a:sym typeface="Wingdings" pitchFamily="2" charset="2"/>
              </a:rPr>
              <a:t>ΜΚΣ)</a:t>
            </a:r>
            <a:r>
              <a:rPr lang="el-GR" sz="2700" dirty="0" smtClean="0"/>
              <a:t/>
            </a:r>
            <a:br>
              <a:rPr lang="el-GR" sz="2700" dirty="0" smtClean="0"/>
            </a:br>
            <a:r>
              <a:rPr lang="el-GR" sz="2700" dirty="0" smtClean="0"/>
              <a:t>Είναι ένας άμεσα διαθέσιμος δείκτης της μέγιστης πρόσληψης οξυγόνου για την </a:t>
            </a:r>
            <a:r>
              <a:rPr lang="el-GR" sz="2700" dirty="0" smtClean="0"/>
              <a:t>αποτίμηση της </a:t>
            </a:r>
            <a:r>
              <a:rPr lang="el-GR" sz="2700" dirty="0" smtClean="0"/>
              <a:t>έντασης της προσπάθειας και του σχεδιασμού της </a:t>
            </a:r>
            <a:r>
              <a:rPr lang="el-GR" sz="2700" dirty="0" smtClean="0"/>
              <a:t>προπόνησης.</a:t>
            </a:r>
            <a:r>
              <a:rPr lang="el-GR" sz="2700" dirty="0" smtClean="0"/>
              <a:t/>
            </a:r>
            <a:br>
              <a:rPr lang="el-GR" sz="2700" dirty="0" smtClean="0"/>
            </a:br>
            <a:r>
              <a:rPr lang="el-GR" sz="2700" dirty="0" smtClean="0"/>
              <a:t>Είναι γενετικά καθορισμένη. Ο μέσος όρος της Μ.Κ.Σ. στους εφήβους είναι γύρω στους 220 παλμούς το λεπτό</a:t>
            </a:r>
            <a:r>
              <a:rPr lang="el-GR" sz="2700" dirty="0" smtClean="0"/>
              <a:t>.</a:t>
            </a:r>
            <a:br>
              <a:rPr lang="el-GR" sz="2700" dirty="0" smtClean="0"/>
            </a:br>
            <a:r>
              <a:rPr lang="el-GR" sz="2700" dirty="0" smtClean="0"/>
              <a:t> </a:t>
            </a:r>
            <a:r>
              <a:rPr lang="el-GR" sz="2700" dirty="0" smtClean="0"/>
              <a:t>Την υπολογίζουμε με τον </a:t>
            </a:r>
            <a:r>
              <a:rPr lang="el-GR" sz="2700" dirty="0" smtClean="0"/>
              <a:t>τύπο </a:t>
            </a:r>
            <a:r>
              <a:rPr lang="el-GR" sz="2700" b="1" dirty="0" smtClean="0">
                <a:solidFill>
                  <a:srgbClr val="FF0000"/>
                </a:solidFill>
              </a:rPr>
              <a:t>220- την </a:t>
            </a:r>
            <a:r>
              <a:rPr lang="el-GR" sz="2700" b="1" dirty="0" err="1" smtClean="0">
                <a:solidFill>
                  <a:srgbClr val="FF0000"/>
                </a:solidFill>
              </a:rPr>
              <a:t>ηλικία=ΜΚ</a:t>
            </a:r>
            <a:r>
              <a:rPr lang="el-GR" sz="2700" b="1" dirty="0" err="1" smtClean="0">
                <a:solidFill>
                  <a:srgbClr val="FF0000"/>
                </a:solidFill>
              </a:rPr>
              <a:t>Σ</a:t>
            </a:r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3" name="2 - Εικόνα" descr="aerovia-aski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857604"/>
            <a:ext cx="5286412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50912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Ζώνη </a:t>
            </a:r>
            <a:r>
              <a:rPr lang="el-GR" dirty="0" smtClean="0">
                <a:solidFill>
                  <a:schemeClr val="bg1"/>
                </a:solidFill>
              </a:rPr>
              <a:t>Καρδιακών </a:t>
            </a:r>
            <a:r>
              <a:rPr lang="el-GR" dirty="0" smtClean="0">
                <a:solidFill>
                  <a:schemeClr val="bg1"/>
                </a:solidFill>
              </a:rPr>
              <a:t>Σφυγμών </a:t>
            </a:r>
            <a:r>
              <a:rPr lang="el-GR" dirty="0" smtClean="0"/>
              <a:t>ονομάζεται η ζώνη, μέσα στην οποία οι καρδιακοί σφυγμοί πρέπει να διατηρούνται κατά την διάρκεια της </a:t>
            </a:r>
            <a:r>
              <a:rPr lang="el-GR" dirty="0" smtClean="0"/>
              <a:t>προπόνησης. </a:t>
            </a:r>
            <a:endParaRPr lang="de-DE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980712" y="476672"/>
            <a:ext cx="524744" cy="4572000"/>
          </a:xfrm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Υπάρχουν </a:t>
            </a:r>
            <a:r>
              <a:rPr lang="el-GR" dirty="0" smtClean="0"/>
              <a:t>διάφοροι</a:t>
            </a:r>
            <a:r>
              <a:rPr lang="el-GR" dirty="0" smtClean="0"/>
              <a:t> </a:t>
            </a:r>
            <a:r>
              <a:rPr lang="el-GR" dirty="0" smtClean="0"/>
              <a:t>τρόποι </a:t>
            </a:r>
            <a:r>
              <a:rPr lang="el-GR" dirty="0" smtClean="0"/>
              <a:t>υπολογισμού της έ</a:t>
            </a:r>
            <a:r>
              <a:rPr lang="el-GR" dirty="0" smtClean="0"/>
              <a:t>ντασης κατά τη διάρκεια της αερόβιας δραστηριότητας.</a:t>
            </a:r>
            <a:br>
              <a:rPr lang="el-GR" dirty="0" smtClean="0"/>
            </a:br>
            <a:r>
              <a:rPr lang="el-GR" dirty="0" smtClean="0"/>
              <a:t>Εμείς επιλέξαμε τη 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</a:rPr>
              <a:t>μεθόδο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</a:rPr>
              <a:t>Karvonen</a:t>
            </a:r>
            <a:r>
              <a:rPr lang="el-GR" b="1" dirty="0" smtClean="0">
                <a:solidFill>
                  <a:srgbClr val="FF0000"/>
                </a:solidFill>
              </a:rPr>
              <a:t>.</a:t>
            </a:r>
            <a:br>
              <a:rPr lang="el-GR" b="1" dirty="0" smtClean="0">
                <a:solidFill>
                  <a:srgbClr val="FF0000"/>
                </a:solidFill>
              </a:rPr>
            </a:b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3456384"/>
          </a:xfrm>
        </p:spPr>
        <p:txBody>
          <a:bodyPr/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Συγκέντρωση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217</TotalTime>
  <Words>269</Words>
  <Application>Microsoft Office PowerPoint</Application>
  <PresentationFormat>Προβολή στην οθόνη (4:3)</PresentationFormat>
  <Paragraphs>50</Paragraphs>
  <Slides>23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Ζωντάνια</vt:lpstr>
      <vt:lpstr>1ο Λύκειο Ευκαρπίας  Ερευνητική Εργασία ( Α2)</vt:lpstr>
      <vt:lpstr>FITNESS TEAM: Κυφωνίδου Μαρία-Αλεξία Λιουτά Ελένη Ρέντα Λεμονιά Τσουκαλίδης Ανδρέας</vt:lpstr>
      <vt:lpstr>Διαφάνεια 3</vt:lpstr>
      <vt:lpstr>Διαφάνεια 4</vt:lpstr>
      <vt:lpstr>ΕΙΣΑΓΩΓΗ</vt:lpstr>
      <vt:lpstr>Τι είναι η ελάχιστη καρδιακή συχνότητα; : (ΕΚΣ) Είναι οι καρδιακοί μας σφυγμοί στο  λεπτό σε κατάσταση ηρεμίας.  </vt:lpstr>
      <vt:lpstr>Τι είναι η Μέγιστη Καρδιακή Συχνότητα : (ΜΚΣ) Είναι ένας άμεσα διαθέσιμος δείκτης της μέγιστης πρόσληψης οξυγόνου για την αποτίμηση της έντασης της προσπάθειας και του σχεδιασμού της προπόνησης. Είναι γενετικά καθορισμένη. Ο μέσος όρος της Μ.Κ.Σ. στους εφήβους είναι γύρω στους 220 παλμούς το λεπτό.  Την υπολογίζουμε με τον τύπο 220- την ηλικία=ΜΚΣ </vt:lpstr>
      <vt:lpstr>Ζώνη Καρδιακών Σφυγμών ονομάζεται η ζώνη, μέσα στην οποία οι καρδιακοί σφυγμοί πρέπει να διατηρούνται κατά την διάρκεια της προπόνησης. </vt:lpstr>
      <vt:lpstr>Υπάρχουν διάφοροι τρόποι υπολογισμού της έντασης κατά τη διάρκεια της αερόβιας δραστηριότητας. Εμείς επιλέξαμε τη  μεθόδο Karvonen. </vt:lpstr>
      <vt:lpstr>Σκεφτείτε  ποιος είναι ο στόχος σας και μελετήστε τις ζώνες αεροβίωσης για άριστα αποτελέσματα.</vt:lpstr>
      <vt:lpstr>Διαφάνεια 11</vt:lpstr>
      <vt:lpstr>Διαφάνεια 12</vt:lpstr>
      <vt:lpstr>Διαφάνεια 13</vt:lpstr>
      <vt:lpstr>Διαφάνεια 14</vt:lpstr>
      <vt:lpstr>Διαφάνεια 15</vt:lpstr>
      <vt:lpstr>Υπολογισμός της έντασης.</vt:lpstr>
      <vt:lpstr>Στη συνέχεια..</vt:lpstr>
      <vt:lpstr>Διαφάνεια 18</vt:lpstr>
      <vt:lpstr>Διαφάνεια 19</vt:lpstr>
      <vt:lpstr>Διαφάνεια 20</vt:lpstr>
      <vt:lpstr>ΒΙΒΛΙΟΓΡΑΦΙΑ</vt:lpstr>
      <vt:lpstr>TΕΛΟΣ!</vt:lpstr>
      <vt:lpstr>Διαφάνεια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1ο Λύκειο Ευκαρπίας Ερευνητική Εργασία ( Α2)</dc:title>
  <dc:creator>user02</dc:creator>
  <cp:lastModifiedBy>pappa olympia</cp:lastModifiedBy>
  <cp:revision>26</cp:revision>
  <dcterms:created xsi:type="dcterms:W3CDTF">2013-12-02T09:01:03Z</dcterms:created>
  <dcterms:modified xsi:type="dcterms:W3CDTF">2014-01-27T18:21:02Z</dcterms:modified>
</cp:coreProperties>
</file>